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83" r:id="rId6"/>
    <p:sldId id="262" r:id="rId7"/>
    <p:sldId id="284" r:id="rId8"/>
    <p:sldId id="263" r:id="rId9"/>
    <p:sldId id="285" r:id="rId10"/>
    <p:sldId id="264" r:id="rId11"/>
    <p:sldId id="286" r:id="rId12"/>
    <p:sldId id="276" r:id="rId13"/>
    <p:sldId id="288" r:id="rId14"/>
    <p:sldId id="289" r:id="rId15"/>
    <p:sldId id="287" r:id="rId16"/>
    <p:sldId id="268" r:id="rId17"/>
    <p:sldId id="275" r:id="rId18"/>
    <p:sldId id="272" r:id="rId19"/>
    <p:sldId id="273" r:id="rId20"/>
    <p:sldId id="281" r:id="rId21"/>
    <p:sldId id="277" r:id="rId22"/>
    <p:sldId id="278" r:id="rId23"/>
    <p:sldId id="279" r:id="rId24"/>
    <p:sldId id="280" r:id="rId25"/>
    <p:sldId id="282" r:id="rId26"/>
    <p:sldId id="265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/>
              <a:t>Структура </a:t>
            </a:r>
            <a:r>
              <a:rPr lang="ru-RU" sz="1200" dirty="0" smtClean="0"/>
              <a:t>предприятий-участников в 2021 году</a:t>
            </a:r>
            <a:endParaRPr lang="ru-RU" sz="12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46496393188281E-2"/>
          <c:y val="0.351641980256162"/>
          <c:w val="0.43164599644873775"/>
          <c:h val="0.610564599965083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предприятий-участников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-0.18112716556870911"/>
                  <c:y val="-0.12391455512879515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1610565095941720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10</a:t>
                    </a:r>
                    <a:r>
                      <a:rPr lang="en-US" sz="1200" dirty="0" smtClean="0"/>
                      <a:t>; 1</a:t>
                    </a:r>
                    <a:r>
                      <a:rPr lang="ru-RU" sz="1200" dirty="0" smtClean="0"/>
                      <a:t>1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833333333333333E-3"/>
                  <c:y val="-4.865359787609805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3</a:t>
                    </a:r>
                    <a:r>
                      <a:rPr lang="en-US" sz="1200" dirty="0" smtClean="0"/>
                      <a:t>; 1</a:t>
                    </a:r>
                    <a:r>
                      <a:rPr lang="ru-RU" sz="1200" dirty="0" smtClean="0"/>
                      <a:t>4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583333333333334E-2"/>
                  <c:y val="-9.426634588493999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</a:t>
                    </a:r>
                    <a:r>
                      <a:rPr lang="en-US" sz="1200" dirty="0"/>
                      <a:t>; </a:t>
                    </a:r>
                    <a:r>
                      <a:rPr lang="ru-RU" sz="1200" dirty="0" smtClean="0"/>
                      <a:t>6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Медицинские организации (внедрение программы в своей МО)</c:v>
                </c:pt>
                <c:pt idx="1">
                  <c:v>Образовательные и научные учреждения (колледжи, школы, детские сады  и пр.)</c:v>
                </c:pt>
                <c:pt idx="2">
                  <c:v>Иные государственные или муниципальные учреждения</c:v>
                </c:pt>
                <c:pt idx="3">
                  <c:v>Предприятия с частной формой собственности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10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72868480078788"/>
          <c:y val="0.15056328282364762"/>
          <c:w val="0.40581101599321795"/>
          <c:h val="0.84943681121041192"/>
        </c:manualLayout>
      </c:layout>
      <c:overlay val="0"/>
      <c:txPr>
        <a:bodyPr/>
        <a:lstStyle/>
        <a:p>
          <a:pPr>
            <a:defRPr sz="9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28255739865562"/>
          <c:y val="0.36544845185551778"/>
          <c:w val="0.88106224189714899"/>
          <c:h val="0.3852690610134227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Проф-ка потребления табака</c:v>
                </c:pt>
                <c:pt idx="1">
                  <c:v>Снижение потребления алкоголя</c:v>
                </c:pt>
                <c:pt idx="2">
                  <c:v>Здоровое питание и рабочее место</c:v>
                </c:pt>
                <c:pt idx="3">
                  <c:v>Повышение физической активности</c:v>
                </c:pt>
                <c:pt idx="4">
                  <c:v>Сохранение психологического благополучия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</c:v>
                </c:pt>
                <c:pt idx="1">
                  <c:v>67</c:v>
                </c:pt>
                <c:pt idx="2">
                  <c:v>92</c:v>
                </c:pt>
                <c:pt idx="3">
                  <c:v>99</c:v>
                </c:pt>
                <c:pt idx="4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Проф-ка потребления табака</c:v>
                </c:pt>
                <c:pt idx="1">
                  <c:v>Снижение потребления алкоголя</c:v>
                </c:pt>
                <c:pt idx="2">
                  <c:v>Здоровое питание и рабочее место</c:v>
                </c:pt>
                <c:pt idx="3">
                  <c:v>Повышение физической активности</c:v>
                </c:pt>
                <c:pt idx="4">
                  <c:v>Сохранение психологического благополучия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33</c:v>
                </c:pt>
                <c:pt idx="2">
                  <c:v>8</c:v>
                </c:pt>
                <c:pt idx="3">
                  <c:v>1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734272"/>
        <c:axId val="121735808"/>
        <c:axId val="0"/>
      </c:bar3DChart>
      <c:catAx>
        <c:axId val="12173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735808"/>
        <c:crosses val="autoZero"/>
        <c:auto val="1"/>
        <c:lblAlgn val="ctr"/>
        <c:lblOffset val="100"/>
        <c:noMultiLvlLbl val="0"/>
      </c:catAx>
      <c:valAx>
        <c:axId val="121735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73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/>
              <a:t>Структура </a:t>
            </a:r>
            <a:r>
              <a:rPr lang="ru-RU" sz="1200" dirty="0" smtClean="0"/>
              <a:t>предприятий-участников в 2022 году</a:t>
            </a:r>
            <a:endParaRPr lang="ru-RU" sz="1200" dirty="0"/>
          </a:p>
        </c:rich>
      </c:tx>
      <c:layout>
        <c:manualLayout>
          <c:xMode val="edge"/>
          <c:yMode val="edge"/>
          <c:x val="0.10017822093841425"/>
          <c:y val="3.779341977875474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089101210976E-2"/>
          <c:y val="0.23406241899048255"/>
          <c:w val="0.48161732029774468"/>
          <c:h val="0.6811122838203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предприятий-участников</c:v>
                </c:pt>
              </c:strCache>
            </c:strRef>
          </c:tx>
          <c:explosion val="34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Медицинские организации (внедрение программы в своей МО)</c:v>
                </c:pt>
                <c:pt idx="1">
                  <c:v>Образовательные и научные учреждения (колледжи, школы, детские сады  и пр.)</c:v>
                </c:pt>
                <c:pt idx="2">
                  <c:v>Иные государственные или муниципальные учреждения</c:v>
                </c:pt>
                <c:pt idx="3">
                  <c:v>Предприятия с частной формой собственности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10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72868480078788"/>
          <c:y val="0.15056328282364762"/>
          <c:w val="0.40581101599321795"/>
          <c:h val="0.84943681121041192"/>
        </c:manualLayout>
      </c:layout>
      <c:overlay val="0"/>
      <c:txPr>
        <a:bodyPr/>
        <a:lstStyle/>
        <a:p>
          <a:pPr>
            <a:defRPr sz="9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выявления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риска: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доля сотрудников, имеющих факторы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риска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начала реализации программы /  по состоянию на 01.01.2022,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919753086419754"/>
          <c:y val="4.855653280357009E-3"/>
        </c:manualLayout>
      </c:layout>
      <c:overlay val="0"/>
    </c:title>
    <c:autoTitleDeleted val="0"/>
    <c:view3D>
      <c:rotX val="1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157273123499105E-2"/>
          <c:y val="0.18752409268908424"/>
          <c:w val="0.92158343054340419"/>
          <c:h val="0.679805499420401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начала реализации программ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879751142218332E-3"/>
                  <c:y val="-2.2097236942116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280645474871196E-3"/>
                  <c:y val="-1.5138359355046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73131136385726E-3"/>
                  <c:y val="-1.140084450133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99912510936133E-3"/>
                  <c:y val="-2.23969875068246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99912510936132E-2"/>
                  <c:y val="-3.518322253267814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</a:t>
                    </a:r>
                    <a:r>
                      <a:rPr lang="ru-RU" sz="1400" b="1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617915816078546E-2"/>
                  <c:y val="-1.6552998499717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3661660348013184E-3"/>
                  <c:y val="-2.663727275925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курение</c:v>
                </c:pt>
                <c:pt idx="1">
                  <c:v>алкоголь</c:v>
                </c:pt>
                <c:pt idx="2">
                  <c:v>избыточная масса тела</c:v>
                </c:pt>
                <c:pt idx="3">
                  <c:v>неправильное питание</c:v>
                </c:pt>
                <c:pt idx="4">
                  <c:v>низкая физическая активность</c:v>
                </c:pt>
                <c:pt idx="5">
                  <c:v>повышенное АД</c:v>
                </c:pt>
                <c:pt idx="6">
                  <c:v>стресс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2</c:v>
                </c:pt>
                <c:pt idx="2">
                  <c:v>27</c:v>
                </c:pt>
                <c:pt idx="3">
                  <c:v>44</c:v>
                </c:pt>
                <c:pt idx="4">
                  <c:v>40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итогам 2021 года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6234567901234566E-2"/>
                  <c:y val="-9.218953671261999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37E-2"/>
                  <c:y val="-7.283479920535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17E-2"/>
                  <c:y val="-1.942280428888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47E-2"/>
                  <c:y val="-1.4566959841071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61728395061727E-2"/>
                  <c:y val="-1.4566959841071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098E-2"/>
                  <c:y val="-7.283479920535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975308641975422E-2"/>
                  <c:y val="-9.7113065607140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курение</c:v>
                </c:pt>
                <c:pt idx="1">
                  <c:v>алкоголь</c:v>
                </c:pt>
                <c:pt idx="2">
                  <c:v>избыточная масса тела</c:v>
                </c:pt>
                <c:pt idx="3">
                  <c:v>неправильное питание</c:v>
                </c:pt>
                <c:pt idx="4">
                  <c:v>низкая физическая активность</c:v>
                </c:pt>
                <c:pt idx="5">
                  <c:v>повышенное АД</c:v>
                </c:pt>
                <c:pt idx="6">
                  <c:v>стресс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</c:v>
                </c:pt>
                <c:pt idx="1">
                  <c:v>1.1000000000000001</c:v>
                </c:pt>
                <c:pt idx="2">
                  <c:v>23</c:v>
                </c:pt>
                <c:pt idx="3">
                  <c:v>35</c:v>
                </c:pt>
                <c:pt idx="4">
                  <c:v>30</c:v>
                </c:pt>
                <c:pt idx="5">
                  <c:v>22</c:v>
                </c:pt>
                <c:pt idx="6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823296"/>
        <c:axId val="150856448"/>
        <c:axId val="0"/>
      </c:bar3DChart>
      <c:catAx>
        <c:axId val="150823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856448"/>
        <c:crosses val="autoZero"/>
        <c:auto val="1"/>
        <c:lblAlgn val="ctr"/>
        <c:lblOffset val="100"/>
        <c:noMultiLvlLbl val="0"/>
      </c:catAx>
      <c:valAx>
        <c:axId val="15085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082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0.39394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42493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 для реализации в рамках корпоративных программ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(включение блоков в программы, 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tsiferovaaleksandra@mail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-prof.ru/spetsialistam/" TargetMode="External"/><Relationship Id="rId2" Type="http://schemas.openxmlformats.org/officeDocument/2006/relationships/hyperlink" Target="https://gnicpm.ru/public_health/luchshie-praktiki-subektov-rf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95232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мероприятий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корпоративных и муниципальных программ укрепления здоровья в Краснодарском крае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403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698801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Вяликова Наталия Евгеньевна, </a:t>
            </a:r>
          </a:p>
          <a:p>
            <a:pPr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врач-методист отдела разработки, реализации и мониторинга муниципальных программ общественного здоровья ГБУЗ ЦОЗиМП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1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здоровья и благополучия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1420206"/>
            <a:ext cx="2376264" cy="1007713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Блок «Сохранение психологического здоровья и благополучия»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843" y="1912378"/>
            <a:ext cx="2304256" cy="648072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Школы здоровья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71580" y="1638436"/>
            <a:ext cx="2678027" cy="922013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Проведение Дня/Недели/Месяца психоэмоционального здоровья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1580" y="2682907"/>
            <a:ext cx="2664296" cy="909118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Размещение информации о телефонной </a:t>
            </a:r>
            <a:r>
              <a:rPr lang="ru-RU" sz="1400" dirty="0"/>
              <a:t>линия психологической поддержки работников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5621" y="3271704"/>
            <a:ext cx="2304256" cy="674300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Информационно-разъяснительные материалы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621" y="2682908"/>
            <a:ext cx="2303822" cy="463378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Лекции, круглые столы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64715" y="3717032"/>
            <a:ext cx="2664296" cy="792088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Комната психоэмоциональной </a:t>
            </a:r>
            <a:r>
              <a:rPr lang="ru-RU" sz="1400" dirty="0" smtClean="0"/>
              <a:t>разгрузки, встречи с руководством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1194646"/>
            <a:ext cx="2664296" cy="343694"/>
          </a:xfrm>
          <a:prstGeom prst="roundRect">
            <a:avLst/>
          </a:prstGeom>
          <a:solidFill>
            <a:srgbClr val="1CB6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Работодатель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5621" y="1189538"/>
            <a:ext cx="2302557" cy="594466"/>
          </a:xfrm>
          <a:prstGeom prst="roundRect">
            <a:avLst/>
          </a:prstGeom>
          <a:solidFill>
            <a:srgbClr val="1CB6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Медицинская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служба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621" y="4089147"/>
            <a:ext cx="2296478" cy="839945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Проведение </a:t>
            </a:r>
            <a:r>
              <a:rPr lang="ru-RU" sz="1400" dirty="0" smtClean="0"/>
              <a:t>анкетирования </a:t>
            </a:r>
            <a:r>
              <a:rPr lang="ru-RU" sz="1400" dirty="0"/>
              <a:t>на рабочем месте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75465" y="4650100"/>
            <a:ext cx="2674142" cy="1052491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Информационные сообщения во внутренних коммуникациях предприятия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5621" y="5054519"/>
            <a:ext cx="2296478" cy="648072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Консультации психолога, психотерапевта</a:t>
            </a:r>
            <a:endParaRPr lang="ru-RU" sz="1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78" y="3946004"/>
            <a:ext cx="2006219" cy="14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90" y="2662709"/>
            <a:ext cx="2115071" cy="11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980728"/>
            <a:ext cx="4546848" cy="5026563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endParaRPr lang="ru-RU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комнаты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психоэмоциональной разгрузки с аудиовизуальными расслабляющими эффектами и линия психологической поддержки,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информационных рассылок (Детский сад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станицы Кавказской; куратор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ГБУЗ «Кавказская ЦРБ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штатным психологом работы с коллективом: консультации по управлению конфликтными ситуациями, технологиям выработки эмоциональной устойчивости, способам управления стрессом, предупреждению синдрома профессионального выгорания (ГБУЗ «ГБ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г.Армавира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МЗ КК)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образовательных мероприятий для сотрудников «Как снять усталость после стресса на работе», «Управление стрессом» (Управление молодежной политики г. Тихорецк, куратор - ГБУЗ  «Тихорецкая ЦРБ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и пр.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лучших практик корпоративных программ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«Сохранение психологического здоровья и благополучия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 крае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ataliya.vyalikova\Desktop\2021\КОРПОРАТИВНЫЕ ПРОГРАММЫ\Фото по корпоративным программам\Кавказская ЦРБ комнтата психоэмоциональной разгруз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12774"/>
            <a:ext cx="3043973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9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2880320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«ГБ г. Анапа» МЗ КК: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г. Анапа, ОАО «Аэропорт» г. Анапа. Мероприятия: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обследований  сотрудников; в случае выявлений хронических заболеваний или состояний, требующих наблюдения, - организация консультаций специалистов с обеспечением динамического наблюдения сотрудников;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наглядных материалов, оформление стендов;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лекция-презентаций с привлечением врачей-специалистов, например, врача-эндокринолога («Здоровое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рабочее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место»), нарколога («Профилактика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табака,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алкоголя»),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спортивной медицины,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и пр.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информационно-коммуникационная кампания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на телевидении, статьи в СМИ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корпоративной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использование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внедряющие корпоративные программы в нескольких организациях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Q:\ФП Укрепление общественного здоровья\КОРПОРАТИВНЫЕ ПРОГРАМММЫ УКРЕПЛЕНИЯ ЗДОРОВЬЯ\ОТЧЕТЫ 2021 год\Отчет за 1 квартал 2021 года\Анап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06125"/>
            <a:ext cx="2376265" cy="29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23918"/>
            <a:ext cx="2227913" cy="28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Q:\ФП Укрепление общественного здоровья\КОРПОРАТИВНЫЕ ПРОГРАМММЫ УКРЕПЛЕНИЯ ЗДОРОВЬЯ\ОТЧЕТЫ 2021 год\Отчет за 1 квартал 2021 года\Анапа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22267"/>
            <a:ext cx="2664296" cy="28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4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«ЦОЗиМП» г.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«Сочинский медицинский колледж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МЗ КК, 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«ПТД №1» МЗ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ГБУЗ «ЦОЗиМП г. Сочи», ОАО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«Аэропорт г.Сочи».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информационных материалов, в том числе, в электронном виде, в чате для сотрудников (о вреде курения, способах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курить, альтернативных способах замены,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вреде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алкоголя, методах релаксации и пр.);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помощи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курящим сотрудникам в кабинете отказа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курения; измерение курящим сотрудникам количества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угарного газа с помощью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смокелайзера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«Вред курения, его влияние на сердечно-сосудистую и дыхательную системы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«Психологические причины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веса», «О последствиях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алкоголем», «Здоровое питание»,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«Вред гиподинамии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«10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снятия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стресса», «Творчество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снятие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"Как достичь психоэмоционального равновесия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«Прощение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 - путь 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выздоровлению» и пр.;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 фильмов «Здоровое питание»,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одного обмана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(документальный фильм о вреде алкоголя);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питания на рабочем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месте, размещение кулеров с питьевой водой;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занятий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сотрудниками по подбору питания для коррекции веса тела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еженедельных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ЛФК для сотрудников, физкультминуток на рабочем месте;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приложение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подсчету шагов, еженедельно - определение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победителя; участие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акции: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шагов 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здоровью» и пр. мероприятия.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внедряющие корпоративные программы в нескольких организациях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4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5688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«Тихорецкая ЦРБ»: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Тихорецкий почтамт УФПС Краснодарского края АО «Почта России», Управление молодежной политики администрации муниципального образования Тихорецкий район, Администрации Тихорецкого городского поселения Тихорецкого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Мероприятия: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скрининга работников, выявление курящих сотрудников, предоставление краткого совета по отказу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курения, оформление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 знаками, запрещающими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коммуникационной кампании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осведомленности в отношении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алкоголя, распространение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 здорового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питания, проведение образовательного мероприятия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«Продукты, повышающие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холестерин»;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-брейков («Зарядка для офиса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проведение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коммуникационной компании по популяризации ЗОЖ (социальный маркетинг),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рассылок,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коммуникаций;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«Кружков здоровья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Дней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здоровья, проведение образовательных мероприятий для сотрудников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(«Как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усталость после стресса на работе. Управление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стрессом»).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психоэмоционального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 и пр. мероприятий.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внедряющие корпоративные программы в нескольких организациях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4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Краснодарского края исх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.№ 48-03.1-06-1064/21 от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21.01.2021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реализации корпоративных программ»:</a:t>
            </a: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– Договор о сотрудничестве в разработке и внедрении корпоративной модельной программы;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 – Корпоративные модельные программы «Укрепление здоровья работающих»;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ежеквартального отчета о реализации корпоративной программы укрепления здоровья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04.02.2021 исх.№01-16/62/21«О мониторинге выполнения мероприятий корпоративных программ укрепления общественного здоровья»: </a:t>
            </a: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№1 - перечень медицинских организаций и закрепленных предприятий;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№2 - пример корпоративной программы «Укрепление здоровья работающих»;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№3 - Приложение к корпоративным модельным программам «Укрепление здоровья работающих» (практики корпоративных программ; методика оценки ситуации, определения базовых показателей результата, оценки процесса и результатов);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№4 – форма ежеквартального отчета о реализации корпоративной программы укрепления здоровья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сотрудников;</a:t>
            </a: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ГБУЗ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 от 02.08.2021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исх.№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01-16/405/21 (замечания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по внедрению корпоративных программ);</a:t>
            </a: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Краснодарского края от 06.05.2022 исх.№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48-03.1-53-10849/22 «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мониторинге выполнения мероприятий корпоративных программ укрепления общественного здоровья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Форма ежеквартального отчета по корпоративным программам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2: Форма годового отчета о выполнении корпоративной программы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№3: Перечень медицинских организаций и закрепленных за ними предприятий/организаций КК, в которых запланировано внедрение Программы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ыездные проверки хода реализации корпоративных программ укрепления здоровья работающих на места.</a:t>
            </a: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программы «Укрепление здоровья работающих». Методическая поддержка.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отношение к проведению 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 предсказуемо невыполнимыми мероприятиями;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предусмотренных программой (в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отсутствии динамики по снижению факторов риска развития ХНИЗ);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неосведомленность сотрудников организаций-участников о проведении в их организации корпоративных программ;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проведения анкетирования или динамического наблюдения  сотрудников и пр.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указываются сроки реализации программы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индикаторы результата программы (или они некорректные), не указываются результаты промежуточной оценки.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отчетных 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в сведениях,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в корпоративной программе и отчетных формах;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в графе «До внедрения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проведенных мероприятиях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(тем лекций, дат, дублирование информации о проведенных мероприятиях в отчетах за разные кварталы – необходимо указывать конкретные мероприятия, проведенные в отчетном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отчетных форм в виде документов в формате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подписи руководителя медицинской организации) и пр.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недостатки при реализации корпоративных программ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4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72608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или несвоевременное предоставление отчетных форм </a:t>
            </a:r>
            <a:endParaRPr lang="ru-RU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предоставления ежеквартальной отчетной формы – до 25 числа последнего месяца отчетного квартала – 25 марта, 25 июня, 25 сентября, 25 декабря; ежегодной –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15 января года,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за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отчетным). </a:t>
            </a:r>
          </a:p>
          <a:p>
            <a:pPr marL="109728" indent="0"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«ГП №12  г.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КК,</a:t>
            </a:r>
          </a:p>
          <a:p>
            <a:pPr marL="109728" indent="0"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«ГП №13 г.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КК, </a:t>
            </a:r>
          </a:p>
          <a:p>
            <a:pPr marL="109728" indent="0"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«ГП №17 г.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КК,</a:t>
            </a:r>
          </a:p>
          <a:p>
            <a:pPr marL="109728" indent="0"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«ГП №25 г.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КК, </a:t>
            </a:r>
          </a:p>
          <a:p>
            <a:pPr marL="109728" indent="0">
              <a:buNone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ГБУЗ «ГБ №8 г. Сочи» МЗ КК, </a:t>
            </a:r>
          </a:p>
          <a:p>
            <a:pPr marL="109728" indent="0"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«Крымская ЦРБ» МЗ КК,</a:t>
            </a:r>
          </a:p>
          <a:p>
            <a:pPr marL="109728" indent="0">
              <a:buNone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Гулькевичская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фотофиксации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событий и мероприятий </a:t>
            </a: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(фотоматериалы или совсем отсутствуют или не прилагаются к отчетным формам):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Выселковская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КК,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«Старокорсунская УБ» МЗ КК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«Динская ЦРБ» МЗ КК,			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«ГП 7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«Каневская ЦРБ» МЗ КК,			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«ГП 8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«Красноармейская ЦРБ» МЗ КК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«ГП 10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  <a:endParaRPr lang="ru-RU" sz="3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Курганинская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КК,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«ГП 13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  <a:endParaRPr lang="ru-RU" sz="3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Лабинская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КК,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ГБУЗ «ГП 15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Приморско-Ахтарская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КК,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ГБУЗ «ГП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г.Краснодара»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«Темрюкская ЦРБ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			ГБУЗ «ГП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 г.Краснодара»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ЦРБ г.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Туапсе				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«ГП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 </a:t>
            </a:r>
            <a:r>
              <a:rPr lang="ru-RU" sz="3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г.Краснодар»а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«ГБ 3 г. Сочи» МЗ КК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обособленного хранения нормативной документации по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корпоративной </a:t>
            </a: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</a:t>
            </a: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обследований </a:t>
            </a:r>
            <a:r>
              <a:rPr lang="ru-RU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недостатки при реализации корпоративных программ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02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проведение динамического наблюдения сотрудников организаций, участвующих в программе; хранение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осмотров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медпрофилактики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организации - куратора. Результаты динамического обследования отражать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отчетной форме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корпоративной программы.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возможность автоматизации процесса анкетирования сотрудников с использованием платформы Атрия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(удобства  – бесплатная программа, официально рекомендованная НМИЦ ТПМ;  возможность самостоятельного заполнения анкет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сотрудниками). Для этого, необходимо направить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получение пароля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адрес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antsiferovaaleksandra@mail.ru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хранение оригиналов документов (корпоративной программы, договора, отчетов (с подписью руководителя), информации о проведенных мероприятиях в отдельной папке у ответственного за внедрение корпоративной программы лица.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выполнение мероприятий, предусмотренных корпоративной программой. В случае необходимости актуализировать корпоративную программу и направить в адрес ГБУЗ ЦОЗиМП.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ежеквартальных отчетов вносить информацию о фактически проведенных мероприятиях в отчетном квартале (с указанием даты, темы лекции, школы здоровья, проведенного мероприятия, сколько сотрудников посетило и пр.). К отчету прилагать фотоматериалы о проведенных мероприятиях. Отчеты направлять  в ГБУЗ ЦОЗиМП в виде скан-копий с подписью руководителя медицинской организации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обязательном порядке должны содержать проведение лекций по профилактике факторов риска развития неинфекционных заболеваний, школ здоровья (например, школы здоровья «Рациональное питание», «Ожирение»,  «Физическая активность», «Школа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отказу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курения», «Психоэмоциональные нарушения» и др.); организацию консультаций курящих сотрудников в кабинете отказа от курения с составлением плана лечения; проведение дней здоровья, акций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конкурсов, командно-спортивных и пр. мероприятий;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возможность мотивации сотрудников к активному выполнению мероприятий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при реализации корпоративных программ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7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7200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2020 – 2021 гг.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 внедрение муниципальных программ укрепления общественного здоровья осуществлялось в 18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 (МО 1, 2 волны), с 2022 года – присоединились еще 9 муниципальных образований (МО 3 волны).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«Укрепление общественного здоровья в Краснодарском крае в 2021 году»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49261"/>
              </p:ext>
            </p:extLst>
          </p:nvPr>
        </p:nvGraphicFramePr>
        <p:xfrm>
          <a:off x="467544" y="1556791"/>
          <a:ext cx="8424936" cy="458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5932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1 (внедрение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с 2020 года)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2 (внедрение МП с 2021 года)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3 (внедрение МП с 2022 года)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427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г.Армавир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г.-к. Анапа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427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Геленджик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4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4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00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г.Краснодар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4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Новокубанский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32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г.Новороссийск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4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к.Сочи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4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Туапсе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9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88632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в реализации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программ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организации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общим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охватом сотрудников  более чем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тысяч человек (в 2022 году – 96 организаций, общий охват - более 21 тысячи человек).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корпоративных программ было проведено анкетирование и обследование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риска,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произведена оценка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и средовых факторов, влияющих на здоровье,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рабочих местах проведены мероприятия по коррекции факторов риска развития ХНИЗ.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424936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корпоративных программ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раснодарском крае 2021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91526782"/>
              </p:ext>
            </p:extLst>
          </p:nvPr>
        </p:nvGraphicFramePr>
        <p:xfrm>
          <a:off x="251520" y="1988840"/>
          <a:ext cx="43204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325188"/>
              </p:ext>
            </p:extLst>
          </p:nvPr>
        </p:nvGraphicFramePr>
        <p:xfrm>
          <a:off x="611560" y="4077072"/>
          <a:ext cx="84249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09197283"/>
              </p:ext>
            </p:extLst>
          </p:nvPr>
        </p:nvGraphicFramePr>
        <p:xfrm>
          <a:off x="4572000" y="1988840"/>
          <a:ext cx="432048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41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68863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муниципальных программ включали в себя: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«Укрепление общественного здоровья в Краснодарском крае в 2021 году»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336" y="1124744"/>
            <a:ext cx="7992888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профилактических медицинских осмотров и диспансеризации, организация полноценного охвата диспансерным наблюдением пациентов с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ХНИЗ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784" y="1772816"/>
            <a:ext cx="7992888" cy="7200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информационно-коммуникационной кампании по профилактике ХНИЗ, формированию здорового образа жизни, в том числе, с привлечением волонтерских движений, социально ориентированных некоммерческих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2414" y="2636912"/>
            <a:ext cx="7992888" cy="4697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преодолению и профилактике зависимостей (табачной, алкогольной, наркотической и пр.)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414" y="3284984"/>
            <a:ext cx="7992888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увеличению доли граждан, систематически занимающихся физической культурой и спортом, вовлечение лиц с ограниченными возможностями, вовлечение пожилых людей в пропаганду активного долголетия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122" y="4077072"/>
            <a:ext cx="7992888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популяризации здорового питания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122" y="4653136"/>
            <a:ext cx="7992888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трудовыми коллективами, внедрение корпоративных программ укрепления здоровья работающих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122" y="5373216"/>
            <a:ext cx="7992888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благоустройству мест массового отдыха населения (районных парков), общественных территорий (центральные площади, парки и др.), спортивных площадок, предусмотренных государственными (муниципальными) программами формирования современной среды и пр. </a:t>
            </a:r>
          </a:p>
        </p:txBody>
      </p:sp>
    </p:spTree>
    <p:extLst>
      <p:ext uri="{BB962C8B-B14F-4D97-AF65-F5344CB8AC3E}">
        <p14:creationId xmlns:p14="http://schemas.microsoft.com/office/powerpoint/2010/main" val="1473578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688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2023 году внедрение муниципальных программ укрепление общественного здоровья будет осуществляться еще в 9 муниципальных образованиях Краснодарского края (МО 4 волны): </a:t>
            </a: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!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внимание, что муниципальная программа «Укрепление общественного здоровья» для вышеуказанных муниципальных образований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разработана и утверждена в 2022 году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Ответственные за составление муниципальной программы – Администрации муниципальных образований. При этом важную роль в разработке программы играют медицинские организации муниципальных образований, которые формируют справку о состоянии здоровья населения, проводят анализ причин смертности и заболеваемости в муниципальных районах, представляют данные о выявленных факторах риска и предлагают мероприятия для включения в муниципальные программы укрепления общественного здоровья.</a:t>
            </a:r>
          </a:p>
          <a:p>
            <a:pPr marL="109728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Программа утверждается Постановлением Администрации муниципального образования, скан-копии направляются в МЗ КК, ГБУЗ ЦОЗиМП, ежеквартально предоставляются отчеты о реализации муниципальных программ «Укрепление общественного здоровья».</a:t>
            </a:r>
          </a:p>
          <a:p>
            <a:pPr marL="109728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! !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на 5 летний срок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для начинающих внедрение с 2023 года –</a:t>
            </a:r>
          </a:p>
          <a:p>
            <a:pPr marL="109728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сроки реализации программы -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с 2023 по 2027 гг.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«Укрепление общественного здоровья» в Краснодарском крае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1422514"/>
            <a:ext cx="2401141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Апшеронский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61558"/>
            <a:ext cx="2401141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16872"/>
            <a:ext cx="2401142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4240" y="2516872"/>
            <a:ext cx="2583904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4240" y="1963446"/>
            <a:ext cx="2583904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4240" y="1422513"/>
            <a:ext cx="2583904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Крыловской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2530610"/>
            <a:ext cx="2448272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район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1963446"/>
            <a:ext cx="2448272" cy="3574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Тбилисский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1407220"/>
            <a:ext cx="2448272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Павловский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</p:spTree>
    <p:extLst>
      <p:ext uri="{BB962C8B-B14F-4D97-AF65-F5344CB8AC3E}">
        <p14:creationId xmlns:p14="http://schemas.microsoft.com/office/powerpoint/2010/main" val="114958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688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характеристика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характеристика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(общая численность населения, половозрастная структура; доля трудоспособного населения, доля женщин фертильного возраста от общего количества женщин).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Общая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системы управления здравоохранением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ресурсов в области общественного здоровья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наличие и деятельность ЦМП, центров здоровья, отделения и кабинетов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медпрофилактики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кадры службы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медпрофилактики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пр.).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естественного движения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динамике за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лет! Для реализующих с 2023 года анализ проводится за 2017, 2018, 2019, 2020 и 2021гг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рождаемость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общая смертность населения;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смертность от  злокачественных новообразований, БСК, болезней органов дыхания,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пищеварения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болезней эндокринной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инфекционных и паразитарных болезней; внешних причин (травмы,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суициды, ДТП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пр.); 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смертность трудоспособного населения;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детская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младенческая и материнская смертность.	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динамике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5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динамика общей и первичной заболеваемости детского, подросткового и взрослого населения;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заболеваемости новообразованиями, БСК, болезнями органов дыхания, пищеварения, нервной и эндокринной системы, психическими расстройствами;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заболеваниями, передающимися половым путем, ВИЧ-инфекцией;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заболеваемость алкоголизмом и наркоманией и пр.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marL="109728" indent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муниципальных программ «Укрепления общественного здоровья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98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688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муниципальных программ «Укрепления общественного здоровья»: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профилактических медицинских осмотров и диспансеризации населения, в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распространенность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риска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ХНИЗ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курение (% выявления фактора риска, розничные продажи сигарет и папирос на душу населения), 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потребление алкоголя (% выявления фактора риска, розничные продажи на душу населения);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физическая активность;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нерациональное питание;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- артериальная гипертония,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гиперхолестеринемия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гипергликемия;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избыточная масса тела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стресс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Итоги проведения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здоровья, школ здоровья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Наличие и деятельность волонтерских организаций, НКО.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Наличие спортивных объектов и сооружений, зон для активного отдыха.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необходимо указать целевые индикаторы,  ожидаемые результаты, определить механизм реализации программы, оценку эффективности  и контроль над ее выполнением.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«Укрепление общественного здоровья» в Краснодарском крае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35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marL="109728" indent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муниципальной программы обратить внимание на включение в программу следующих мероприятий: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16231"/>
              </p:ext>
            </p:extLst>
          </p:nvPr>
        </p:nvGraphicFramePr>
        <p:xfrm>
          <a:off x="395536" y="764703"/>
          <a:ext cx="8352928" cy="588264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294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кадрами службы медицинской профилактики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обучения медицинских и немедицинских работников по вопросам УОЗ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межведомственного взаимодействия по вопросам УОЗ – создание Межведомственного совета по УОЗ на муниципальном уровне, проведение на регулярной основе совещаний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7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информационно-коммуникационной кампании по пропаганде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ЗОЖ, формированию негативного отношения к зависимостям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(освещение мероприятий программы на радио, телевидении, печатных СМИ, 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интернет-ресурсах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пр.)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7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Кампания по снижению потребления табака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(работа кабинета отказа от курения, проведение школ здоровья, функционирование горячих линий по отказу от курения, проведение дней здоровья и пр.)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массовых профилактических мероприятий, приуроченных к Международным и всемирным дням здоровья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плана профилактических медицинских осмотров и диспансеризации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Взаимодействие с трудовыми коллективами, внедрение корпоративных программ укрепления здоровья работающих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Взаимодействие  с учащимися образовательных учреждений, педагогами, родительской общественностью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досуга пожилых лиц, лиц с ограниченными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возможностями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благоустройству мест массового отдыха населения, общественных территорий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спортивной инфраструктуры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Вовлечение волонтеров, НКО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43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программы необходимо опираться на: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региональных и муниципальных программ укрепления здоровья в рамках реализации федерального проекта «Укрепление общественного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Региональную программу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«Укрепление общественного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по внедрению мероприятий, направленных на профилактику и контроль неинфекционных заболеваний и формирование здорового образа жизни населения (Сборник мероприятий по укреплению общественного здоровья, профилактике неинфекционных заболеваний и факторов риска их развития размещен по ссылке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https://gnicpm.ru/public_health/luchshie-praktiki-subektov-rf.html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указанной информацией можно ознакомиться на сайте ГБУЗ ЦОЗиМП в разделе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пециалистам"/>
              </a:rPr>
              <a:t>Специалистам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/Региональный 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"Укрепление общественного здоровья"</a:t>
            </a:r>
          </a:p>
          <a:p>
            <a:pPr marL="109728" indent="0">
              <a:buNone/>
            </a:pP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«Укрепление общественного здоровья». Методическая поддержка.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259073"/>
              </p:ext>
            </p:extLst>
          </p:nvPr>
        </p:nvGraphicFramePr>
        <p:xfrm>
          <a:off x="457200" y="776084"/>
          <a:ext cx="8229600" cy="582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658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корпоративных программ в Краснодарском крае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020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66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047788" y="3380071"/>
            <a:ext cx="1329048" cy="2026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55759" y="4462989"/>
            <a:ext cx="1175912" cy="943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потребления табака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0" y="333377"/>
            <a:ext cx="565606" cy="5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3156" y="1140769"/>
            <a:ext cx="3006996" cy="78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Блок «Профилактика потребления табака»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843" y="1912378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Скрининг сотрудников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9934" y="1689306"/>
            <a:ext cx="2678027" cy="44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Создание НПА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2444" y="2236414"/>
            <a:ext cx="2678028" cy="1336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Размещение знаков о запрете курения, детекторов дыма, информационных материалов о вреде курения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9309" y="3705060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Альтернатива перекурам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1999" y="3436430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Школа </a:t>
            </a:r>
            <a:r>
              <a:rPr lang="ru-RU" sz="1400" dirty="0" smtClean="0"/>
              <a:t>здоровья, лекции, круглые столы, акций, дней здоровья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1999" y="2708920"/>
            <a:ext cx="230382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Кабинет отказа от курения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49309" y="4393410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Софинансирование</a:t>
            </a:r>
            <a:r>
              <a:rPr lang="ru-RU" sz="1400" dirty="0"/>
              <a:t> лекарственной терапии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2444" y="1189538"/>
            <a:ext cx="2664296" cy="343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Работодатель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5621" y="1189538"/>
            <a:ext cx="2302557" cy="594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Медицинская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служба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843" y="4147984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«Горячая линия</a:t>
            </a:r>
            <a:r>
              <a:rPr lang="ru-RU" sz="1400" dirty="0" smtClean="0"/>
              <a:t>» по отказу от курения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5229199"/>
            <a:ext cx="267414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Система штрафов и поощрений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2000" y="4801576"/>
            <a:ext cx="2304256" cy="93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Динамическое </a:t>
            </a:r>
            <a:r>
              <a:rPr lang="ru-RU" sz="1400" dirty="0" smtClean="0"/>
              <a:t>наблюдение врачом КОК или врачом-наркологом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47788" y="2146952"/>
            <a:ext cx="1329047" cy="105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C:\Users\nataliya.vyalikova\Desktop\2021\КОРПОРАТИВНЫЕ ПРОГРАММЫ\ОТЧЕТЫ\Отчет за 2 квартал 2021 года\Брюховецкая ЦРБ\IMG_11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26" y="2220329"/>
            <a:ext cx="1164171" cy="88535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4642092" y="2146953"/>
            <a:ext cx="1203246" cy="1032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69426" y="3353554"/>
            <a:ext cx="1175912" cy="950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6" name="Picture 8" descr="Знак о запрете курения (Минздрав): продажа, цена в Екатеринбурге. Знаки и  таблички безопасности от &amp;quot;pozarka.com&amp;quot; - 412897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4543814"/>
            <a:ext cx="981204" cy="7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2224918"/>
            <a:ext cx="954147" cy="8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 descr="C:\Users\nataliya.vyalikova\Desktop\2021\КОРПОРАТИВНЫЕ ПРОГРАММЫ\ОТЧЕТЫ\Отчет за 2 квартал 2021 года\Краснодар\ГП 22 Краснодар\20210702_1734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3436431"/>
            <a:ext cx="981204" cy="78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01" y="3513756"/>
            <a:ext cx="1087496" cy="171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бесплатное лечение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иглорефлексотерапевта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(ГБУЗ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«Городская поликлиника №3 г.Сочи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МЗ КК);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«Отказ от курения» с поощрительными призами для сотрудников, заявивших о своем участии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конкурсе, и поощрительными мерами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 и иного характера к сотрудникам, отказавшимся от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 (ГБУЗ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«Городская больница №1 г.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Сочи» МЗ КК; Администрации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Ванновского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(куратор - ГБУЗ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«Тбилисская центральная районная больница» МЗ КК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группы в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подключением курящих сотрудников с распространением информационных материалов по профилактике и лечению табачной зависимости (ГБУЗ «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и групповых занятий с курящими сотрудниками (ГБУЗ «Славянская ЦРБ» МЗ КК);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"Легкий способ бросить курить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..» (ГБУЗ «ГП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 города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КК) и пр.</a:t>
            </a:r>
          </a:p>
          <a:p>
            <a:pPr marL="109728" indent="0" algn="just"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 algn="just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80920" cy="83671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лучших практик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Краснодарском крае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потребления табака и лечению табачной зависимости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2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и рабочее место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0" y="332655"/>
            <a:ext cx="557457" cy="55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62145" y="2061424"/>
            <a:ext cx="1152128" cy="1106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843" y="1912378"/>
            <a:ext cx="2304256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Анкетирование, оценка пищевых привычек, определение ИМТ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71580" y="1638437"/>
            <a:ext cx="2678027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Организация помещения для приема пищи сотрудниками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5863" y="2427919"/>
            <a:ext cx="2678027" cy="586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свободного доступа к питьевой воде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71580" y="3146286"/>
            <a:ext cx="2664296" cy="6338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Ограничение продажи на территории «нездоровых» продуктов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1823" y="3463187"/>
            <a:ext cx="2304256" cy="640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Информационно-разъяснительные материалы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621" y="2682908"/>
            <a:ext cx="2303822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ru-RU" sz="1400" dirty="0"/>
              <a:t>Лекции, школы </a:t>
            </a:r>
            <a:r>
              <a:rPr lang="ru-RU" sz="1400" dirty="0" smtClean="0"/>
              <a:t>здоровья, обучение основам рациона </a:t>
            </a:r>
            <a:r>
              <a:rPr lang="ru-RU" sz="1600" dirty="0" smtClean="0"/>
              <a:t>ПП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64715" y="3912346"/>
            <a:ext cx="2664296" cy="610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Организация конкурсов рецептов ПП, соревнований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1194646"/>
            <a:ext cx="2664296" cy="343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Работодатель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5621" y="1189538"/>
            <a:ext cx="2302557" cy="5944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Медицинская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служба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823" y="4217689"/>
            <a:ext cx="2328054" cy="504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Организация тематических дней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46330" y="4653136"/>
            <a:ext cx="267414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Информационные сообщения во внутренних коммуникациях предприятия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1823" y="4845010"/>
            <a:ext cx="2328054" cy="74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Консультации врача-гастроэнтеролога,  диетолога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95" y="2132929"/>
            <a:ext cx="1001028" cy="96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87824" y="1135931"/>
            <a:ext cx="2952328" cy="7764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Блок «Здоровое питание и рабочее место»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5880" y="3343894"/>
            <a:ext cx="1201722" cy="11258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C:\Users\nataliya.vyalikova\Desktop\2021\КОРПОРАТИВНЫЕ ПРОГРАММЫ\ОТЧЕТЫ\Отчет за 2 квартал 2021 года\Калининская ЦРБ\PHOTO-2021-07-06-09-04-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68" y="3422120"/>
            <a:ext cx="1068346" cy="9474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4762145" y="3330980"/>
            <a:ext cx="1152128" cy="11387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95" y="3422120"/>
            <a:ext cx="1001028" cy="95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80" y="2035256"/>
            <a:ext cx="1214876" cy="117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1" y="2137995"/>
            <a:ext cx="1019694" cy="98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005880" y="4624150"/>
            <a:ext cx="2914981" cy="16851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68" y="4697554"/>
            <a:ext cx="2766156" cy="153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5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проекта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«Сбрось лишнее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!», цель которого - оказание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снижении веса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избыточной массой тела, формирование у них здоровых привычек питания и культуры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 (ГБУЗ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«ГБ г. Армавира» МЗ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КК; ГБУЗ «Амбулатория №1 Новороссийска» МЗ КК);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акций «Здоровый перекус», «Тарелка, улучшающая обмен веществ», «Тарелка для питания весной»;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конкурсов «Дни здорового питания», «Витамины для здоровья»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(ГБУЗ «Амбулатория №1 Новороссийска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МЗ КК);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образовательного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привлечением врача-диетолога и врача-эндокринолога по вопросам «Питание и долголетие», «Продукты, повышающие холестерин», организация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флэшмоба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«Есть, чтобы жить», конкурса  «Здоровый завтрак» с освещением рецептов полезного завтрака в ВК,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-группах и поощрительными призами по итогам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(ГБУЗ «ГБ №1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специального меню для буфета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«Туапсинская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ЦРБ №2» МЗ КК);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консультативного приема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врача-эндокринолога ГБУЗ «Ленинградская ЦРБ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МЗ КК для сотрудников 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Маранде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(Ленинградский район), имеющих избыточную массу тела  и пр.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лучших практик корпоративных программ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«Здоровое питание на рабочем месте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3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52" y="4392204"/>
            <a:ext cx="13779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физической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994732"/>
            <a:ext cx="2736304" cy="917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Блок «Повышение физической активности»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843" y="1912378"/>
            <a:ext cx="2304256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Определение уровня физической активности и  тренированности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71580" y="1638437"/>
            <a:ext cx="2678027" cy="7894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Разработка локальных НПА по внедрению производственной гимнастики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5863" y="2560449"/>
            <a:ext cx="2678027" cy="453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Организация командно-спортивных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1580" y="3146286"/>
            <a:ext cx="2664296" cy="633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Использование мобильных приложений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5621" y="3271704"/>
            <a:ext cx="2304256" cy="640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Информационно-разъяснительные материалы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621" y="2682908"/>
            <a:ext cx="2303822" cy="463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ru-RU" sz="1400" dirty="0"/>
              <a:t>Лекции, школы </a:t>
            </a:r>
            <a:r>
              <a:rPr lang="ru-RU" sz="1400" dirty="0" smtClean="0"/>
              <a:t>здоровья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64715" y="3912346"/>
            <a:ext cx="2664296" cy="610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Организация недели физической активности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4213" y="994732"/>
            <a:ext cx="2664296" cy="343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Работодатель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1433" y="994732"/>
            <a:ext cx="2302557" cy="5944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Медицинская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служба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843" y="4005064"/>
            <a:ext cx="2312034" cy="839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Ознакомление с элементами производственной гимнастики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46330" y="4653136"/>
            <a:ext cx="2674142" cy="8243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Информационные сообщения во внутренних коммуникациях предприятия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7843" y="4941168"/>
            <a:ext cx="2312034" cy="51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ЛФК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99952" y="2139845"/>
            <a:ext cx="1268192" cy="1006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17585" y="3320604"/>
            <a:ext cx="1320814" cy="930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17585" y="2138252"/>
            <a:ext cx="1320814" cy="1008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93" y="2212837"/>
            <a:ext cx="1198468" cy="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93" y="3380843"/>
            <a:ext cx="1198468" cy="8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45" y="2193486"/>
            <a:ext cx="1157508" cy="87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599952" y="3320604"/>
            <a:ext cx="1268192" cy="930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45" y="3370722"/>
            <a:ext cx="1157508" cy="8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07" y="4482385"/>
            <a:ext cx="1197653" cy="85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599952" y="4425036"/>
            <a:ext cx="1287762" cy="101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46" y="4469090"/>
            <a:ext cx="1205164" cy="8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командно-спортивных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футболу,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пляжному волейболу,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баскетболу между цехами (ООО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ЕвроХим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-БМУ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куратор – ГБУЗ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Белореченская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составление лучшего комплекса физических упражнений на рабочем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месте, посещение спортивного зала (администрация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Кущёвское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поселение, куратор – ГБУЗ «Кущевская ЦРБ» МЗ КК);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коллективных соревнований в спортивном комплексе,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координационного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сохранению здоровья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поселения, куратор – ГБУЗ «Новопокровская ЦРБ» МЗ КК);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сотрудникам абонементов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плавательный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меры поощрения для повышения физической активности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«Калининская ЦРБ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МЗ КК) или организация посещения плавательного бассейна (сотрудникам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«Городская поликлиника №22»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 организовано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 на территории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КубГАУ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льготных абонементов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посещение тренировок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спортивный комплекс (сотрудникам ГБУЗ «Красноармейская ЦРБ» МЗ КК - в спортивный комплекс ООО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Камавторесурс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договора с СОШ о безвозмездном пользовании спортивным залом и уличной спортивной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«Туапсинская ЦРБ №4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МЗ КК).</a:t>
            </a:r>
          </a:p>
          <a:p>
            <a:pPr marL="109728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лучших практик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«Повышение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74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1576</TotalTime>
  <Words>3105</Words>
  <Application>Microsoft Office PowerPoint</Application>
  <PresentationFormat>Экран (4:3)</PresentationFormat>
  <Paragraphs>344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О реализации мероприятий  корпоративных и муниципальных программ укрепления здоровья в Краснодарском крае  в 2021 году </vt:lpstr>
      <vt:lpstr>Реализация корпоративных программ в Краснодарском крае 2021 году</vt:lpstr>
      <vt:lpstr>Реализация корпоративных программ в Краснодарском крае</vt:lpstr>
      <vt:lpstr>Мероприятия по профилактике потребления табака</vt:lpstr>
      <vt:lpstr>Примеры лучших практик корпоративных программ в Краснодарском крае по профилактике потребления табака и лечению табачной зависимости</vt:lpstr>
      <vt:lpstr>Здоровое питание и рабочее место Основные мероприятия</vt:lpstr>
      <vt:lpstr>Примеры лучших практик корпоративных программ по направлению «Здоровое питание на рабочем месте» в Краснодарском крае</vt:lpstr>
      <vt:lpstr>Повышение физической активности Основные мероприятия</vt:lpstr>
      <vt:lpstr>Примеры лучших практик корпоративных программ по направлению «Повышение физической активности» в Краснодарском крае </vt:lpstr>
      <vt:lpstr>Сохранение психологического здоровья и благополучия Основные мероприятия</vt:lpstr>
      <vt:lpstr>Примеры лучших практик корпоративных программ  «Сохранение психологического здоровья и благополучия»  в Краснодарском крае  </vt:lpstr>
      <vt:lpstr>Медицинские организации, внедряющие корпоративные программы в нескольких организациях  </vt:lpstr>
      <vt:lpstr>Медицинские организации, внедряющие корпоративные программы в нескольких организациях </vt:lpstr>
      <vt:lpstr>Медицинские организации, внедряющие корпоративные программы в нескольких организациях  </vt:lpstr>
      <vt:lpstr>Корпоративные программы «Укрепление здоровья работающих». Методическая поддержка.</vt:lpstr>
      <vt:lpstr>Основные недостатки при реализации корпоративных программ</vt:lpstr>
      <vt:lpstr>Основные недостатки при реализации корпоративных программ</vt:lpstr>
      <vt:lpstr>Рекомендации при реализации корпоративных программ</vt:lpstr>
      <vt:lpstr>Реализация муниципальных программ «Укрепление общественного здоровья в Краснодарском крае в 2021 году»</vt:lpstr>
      <vt:lpstr>Реализация муниципальных программ «Укрепление общественного здоровья в Краснодарском крае в 2021 году»</vt:lpstr>
      <vt:lpstr>Реализация муниципальных программ «Укрепление общественного здоровья» в Краснодарском крае</vt:lpstr>
      <vt:lpstr>Основные положения муниципальных программ «Укрепления общественного здоровья»</vt:lpstr>
      <vt:lpstr>Реализация муниципальных программ «Укрепление общественного здоровья» в Краснодарском крае</vt:lpstr>
      <vt:lpstr>При составлении муниципальной программы обратить внимание на включение в программу следующих мероприятий:</vt:lpstr>
      <vt:lpstr>Муниципальные программы «Укрепление общественного здоровья». Методическая поддержка.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мероприятий  корпоративных программ «Укрепление здоровья работающих» в Краснодарском крае  в 2021 году </dc:title>
  <dc:creator>Вяликова Наталия</dc:creator>
  <cp:lastModifiedBy>Вяликова Наталия</cp:lastModifiedBy>
  <cp:revision>195</cp:revision>
  <cp:lastPrinted>2022-06-29T08:25:18Z</cp:lastPrinted>
  <dcterms:created xsi:type="dcterms:W3CDTF">2021-07-30T12:32:16Z</dcterms:created>
  <dcterms:modified xsi:type="dcterms:W3CDTF">2022-07-04T09:48:32Z</dcterms:modified>
</cp:coreProperties>
</file>